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1"/>
  </p:notesMasterIdLst>
  <p:handoutMasterIdLst>
    <p:handoutMasterId r:id="rId32"/>
  </p:handoutMasterIdLst>
  <p:sldIdLst>
    <p:sldId id="330" r:id="rId2"/>
    <p:sldId id="331" r:id="rId3"/>
    <p:sldId id="333" r:id="rId4"/>
    <p:sldId id="337" r:id="rId5"/>
    <p:sldId id="336" r:id="rId6"/>
    <p:sldId id="334" r:id="rId7"/>
    <p:sldId id="335" r:id="rId8"/>
    <p:sldId id="332" r:id="rId9"/>
    <p:sldId id="346" r:id="rId10"/>
    <p:sldId id="350" r:id="rId11"/>
    <p:sldId id="361" r:id="rId12"/>
    <p:sldId id="349" r:id="rId13"/>
    <p:sldId id="341" r:id="rId14"/>
    <p:sldId id="342" r:id="rId15"/>
    <p:sldId id="343" r:id="rId16"/>
    <p:sldId id="345" r:id="rId17"/>
    <p:sldId id="338" r:id="rId18"/>
    <p:sldId id="339" r:id="rId19"/>
    <p:sldId id="340" r:id="rId20"/>
    <p:sldId id="352" r:id="rId21"/>
    <p:sldId id="353" r:id="rId22"/>
    <p:sldId id="354" r:id="rId23"/>
    <p:sldId id="355" r:id="rId24"/>
    <p:sldId id="356" r:id="rId25"/>
    <p:sldId id="362" r:id="rId26"/>
    <p:sldId id="357" r:id="rId27"/>
    <p:sldId id="363" r:id="rId28"/>
    <p:sldId id="358" r:id="rId29"/>
    <p:sldId id="351" r:id="rId3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C3EC"/>
    <a:srgbClr val="B9B863"/>
    <a:srgbClr val="666666"/>
    <a:srgbClr val="00C7B1"/>
    <a:srgbClr val="828383"/>
    <a:srgbClr val="005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p:restoredTop sz="95062"/>
  </p:normalViewPr>
  <p:slideViewPr>
    <p:cSldViewPr snapToGrid="0" snapToObjects="1">
      <p:cViewPr varScale="1">
        <p:scale>
          <a:sx n="106" d="100"/>
          <a:sy n="106" d="100"/>
        </p:scale>
        <p:origin x="1000" y="18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5/4/18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5/4/18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
        <p:nvSpPr>
          <p:cNvPr id="5" name="Oval 4"/>
          <p:cNvSpPr/>
          <p:nvPr/>
        </p:nvSpPr>
        <p:spPr>
          <a:xfrm>
            <a:off x="8996217" y="3537528"/>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65635" y="6350001"/>
            <a:ext cx="822036"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95893" y="6151420"/>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61167" y="3546769"/>
            <a:ext cx="1570178"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9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42201839"/>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a16="http://schemas.microsoft.com/office/drawing/2014/main" val="4017516980"/>
                    </a:ext>
                  </a:extLst>
                </a:gridCol>
                <a:gridCol w="981075">
                  <a:extLst>
                    <a:ext uri="{9D8B030D-6E8A-4147-A177-3AD203B41FA5}">
                      <a16:colId xmlns:a16="http://schemas.microsoft.com/office/drawing/2014/main" val="2848220633"/>
                    </a:ext>
                  </a:extLst>
                </a:gridCol>
                <a:gridCol w="962025">
                  <a:extLst>
                    <a:ext uri="{9D8B030D-6E8A-4147-A177-3AD203B41FA5}">
                      <a16:colId xmlns:a16="http://schemas.microsoft.com/office/drawing/2014/main" val="3621594485"/>
                    </a:ext>
                  </a:extLst>
                </a:gridCol>
                <a:gridCol w="1343025">
                  <a:extLst>
                    <a:ext uri="{9D8B030D-6E8A-4147-A177-3AD203B41FA5}">
                      <a16:colId xmlns:a16="http://schemas.microsoft.com/office/drawing/2014/main" val="1840918738"/>
                    </a:ext>
                  </a:extLst>
                </a:gridCol>
                <a:gridCol w="876300">
                  <a:extLst>
                    <a:ext uri="{9D8B030D-6E8A-4147-A177-3AD203B41FA5}">
                      <a16:colId xmlns:a16="http://schemas.microsoft.com/office/drawing/2014/main" val="2663662658"/>
                    </a:ext>
                  </a:extLst>
                </a:gridCol>
              </a:tblGrid>
              <a:tr h="290636">
                <a:tc>
                  <a:txBody>
                    <a:bodyPr/>
                    <a:lstStyle/>
                    <a:p>
                      <a:pPr algn="ctr" rtl="0" fontAlgn="ctr"/>
                      <a:r>
                        <a:rPr lang="en-US" sz="1400" u="none" strike="noStrike" dirty="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a:t>
                      </a:r>
                      <a:r>
                        <a:rPr lang="en-US" sz="1400" u="none" strike="noStrike" dirty="0" err="1">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Door (1973)</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Solution (2008)</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Prankster (2000)</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(1978)</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08" y="1870842"/>
            <a:ext cx="5080001" cy="4916886"/>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0" y="1758843"/>
            <a:ext cx="4572000" cy="48485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768" y="1598424"/>
            <a:ext cx="4572000" cy="5008979"/>
          </a:xfrm>
          <a:prstGeom prst="rect">
            <a:avLst/>
          </a:prstGeom>
        </p:spPr>
      </p:pic>
      <p:sp>
        <p:nvSpPr>
          <p:cNvPr id="8" name="Title 2"/>
          <p:cNvSpPr>
            <a:spLocks noGrp="1"/>
          </p:cNvSpPr>
          <p:nvPr>
            <p:ph type="title"/>
          </p:nvPr>
        </p:nvSpPr>
        <p:spPr>
          <a:xfrm>
            <a:off x="336018" y="729994"/>
            <a:ext cx="10515600" cy="868430"/>
          </a:xfrm>
        </p:spPr>
        <p:txBody>
          <a:bodyPr>
            <a:normAutofit/>
          </a:bodyPr>
          <a:lstStyle/>
          <a:p>
            <a:r>
              <a:rPr lang="en-US" sz="2800" dirty="0"/>
              <a:t>Feature Characteristics by Genre</a:t>
            </a:r>
          </a:p>
        </p:txBody>
      </p:sp>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31" y="2003804"/>
            <a:ext cx="4572000" cy="45434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190" y="2003804"/>
            <a:ext cx="4572000" cy="4543485"/>
          </a:xfrm>
          <a:prstGeom prst="rect">
            <a:avLst/>
          </a:prstGeom>
        </p:spPr>
      </p:pic>
      <p:sp>
        <p:nvSpPr>
          <p:cNvPr id="4" name="Title 2"/>
          <p:cNvSpPr>
            <a:spLocks noGrp="1"/>
          </p:cNvSpPr>
          <p:nvPr>
            <p:ph type="title"/>
          </p:nvPr>
        </p:nvSpPr>
        <p:spPr>
          <a:xfrm>
            <a:off x="336018" y="729994"/>
            <a:ext cx="10515600" cy="868430"/>
          </a:xfrm>
        </p:spPr>
        <p:txBody>
          <a:bodyPr>
            <a:normAutofit/>
          </a:bodyPr>
          <a:lstStyle/>
          <a:p>
            <a:r>
              <a:rPr lang="en-US" sz="2800" dirty="0"/>
              <a:t>Feature Characteristics by Genre</a:t>
            </a:r>
          </a:p>
        </p:txBody>
      </p:sp>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048" y="1616363"/>
            <a:ext cx="4789298" cy="5089236"/>
          </a:xfrm>
          <a:prstGeom prst="rect">
            <a:avLst/>
          </a:prstGeom>
        </p:spPr>
      </p:pic>
      <p:sp>
        <p:nvSpPr>
          <p:cNvPr id="3" name="Title 2"/>
          <p:cNvSpPr>
            <a:spLocks noGrp="1"/>
          </p:cNvSpPr>
          <p:nvPr>
            <p:ph type="title"/>
          </p:nvPr>
        </p:nvSpPr>
        <p:spPr>
          <a:xfrm>
            <a:off x="336018" y="656103"/>
            <a:ext cx="10515600" cy="868430"/>
          </a:xfrm>
        </p:spPr>
        <p:txBody>
          <a:bodyPr>
            <a:normAutofit/>
          </a:bodyPr>
          <a:lstStyle/>
          <a:p>
            <a:r>
              <a:rPr lang="en-US" sz="2800" dirty="0"/>
              <a:t>Feature Characteristics by Genre</a:t>
            </a:r>
          </a:p>
        </p:txBody>
      </p:sp>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1731243"/>
          </a:xfrm>
          <a:prstGeom prst="rect">
            <a:avLst/>
          </a:prstGeom>
          <a:noFill/>
        </p:spPr>
        <p:txBody>
          <a:bodyPr wrap="square" rtlCol="0">
            <a:spAutoFit/>
          </a:bodyPr>
          <a:lstStyle/>
          <a:p>
            <a:pPr lvl="1"/>
            <a:endParaRPr lang="en-US" sz="2000" spc="-50" dirty="0"/>
          </a:p>
          <a:p>
            <a:pPr marL="800089" lvl="1" indent="-342900">
              <a:buFont typeface="Arial" panose="020B0604020202020204" pitchFamily="34" charset="0"/>
              <a:buChar char="•"/>
            </a:pPr>
            <a:r>
              <a:rPr lang="en-US" sz="2000" spc="-50" dirty="0" err="1"/>
              <a:t>Speechiness</a:t>
            </a:r>
            <a:endParaRPr lang="en-US" sz="2000" spc="-50" dirty="0">
              <a:latin typeface="Arial" charset="0"/>
              <a:cs typeface="Arial" charset="0"/>
            </a:endParaRP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A probabilistic approach.</a:t>
            </a:r>
          </a:p>
          <a:p>
            <a:pPr marL="800089" lvl="1" indent="-342900">
              <a:buFont typeface="Arial" panose="020B0604020202020204" pitchFamily="34" charset="0"/>
              <a:buChar char="•"/>
            </a:pPr>
            <a:r>
              <a:rPr lang="en-US" spc="-50" dirty="0">
                <a:solidFill>
                  <a:schemeClr val="tx1"/>
                </a:solidFill>
              </a:rPr>
              <a:t>Uses T-Distribution.</a:t>
            </a:r>
          </a:p>
          <a:p>
            <a:pPr marL="800089" lvl="1" indent="-342900">
              <a:buFont typeface="Arial" panose="020B0604020202020204" pitchFamily="34" charset="0"/>
              <a:buChar char="•"/>
            </a:pPr>
            <a:r>
              <a:rPr lang="en-US" spc="-50" dirty="0">
                <a:solidFill>
                  <a:schemeClr val="tx1"/>
                </a:solidFill>
              </a:rPr>
              <a:t>Retains the structure in lower dimensions.</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3"/>
          <a:stretch>
            <a:fillRect/>
          </a:stretch>
        </p:blipFill>
        <p:spPr>
          <a:xfrm>
            <a:off x="6668654" y="1849500"/>
            <a:ext cx="3873732" cy="2018246"/>
          </a:xfrm>
          <a:prstGeom prst="rect">
            <a:avLst/>
          </a:prstGeom>
        </p:spPr>
      </p:pic>
    </p:spTree>
    <p:extLst>
      <p:ext uri="{BB962C8B-B14F-4D97-AF65-F5344CB8AC3E}">
        <p14:creationId xmlns:p14="http://schemas.microsoft.com/office/powerpoint/2010/main" val="324001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Hierarchical Clustering (By track)</a:t>
            </a:r>
          </a:p>
        </p:txBody>
      </p:sp>
      <p:pic>
        <p:nvPicPr>
          <p:cNvPr id="4" name="Picture 3">
            <a:extLst>
              <a:ext uri="{FF2B5EF4-FFF2-40B4-BE49-F238E27FC236}">
                <a16:creationId xmlns:a16="http://schemas.microsoft.com/office/drawing/2014/main" id="{6F5F9534-E4D1-0A45-BD28-F25FD2936DD7}"/>
              </a:ext>
            </a:extLst>
          </p:cNvPr>
          <p:cNvPicPr>
            <a:picLocks noChangeAspect="1"/>
          </p:cNvPicPr>
          <p:nvPr/>
        </p:nvPicPr>
        <p:blipFill>
          <a:blip r:embed="rId2"/>
          <a:stretch>
            <a:fillRect/>
          </a:stretch>
        </p:blipFill>
        <p:spPr>
          <a:xfrm>
            <a:off x="743762" y="1750825"/>
            <a:ext cx="10338766" cy="5107175"/>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Hierarchical Clustering (By track)</a:t>
            </a:r>
          </a:p>
        </p:txBody>
      </p:sp>
      <p:pic>
        <p:nvPicPr>
          <p:cNvPr id="4" name="Picture 3">
            <a:extLst>
              <a:ext uri="{FF2B5EF4-FFF2-40B4-BE49-F238E27FC236}">
                <a16:creationId xmlns:a16="http://schemas.microsoft.com/office/drawing/2014/main" id="{6F5F9534-E4D1-0A45-BD28-F25FD2936DD7}"/>
              </a:ext>
            </a:extLst>
          </p:cNvPr>
          <p:cNvPicPr>
            <a:picLocks noChangeAspect="1"/>
          </p:cNvPicPr>
          <p:nvPr/>
        </p:nvPicPr>
        <p:blipFill>
          <a:blip r:embed="rId2"/>
          <a:stretch>
            <a:fillRect/>
          </a:stretch>
        </p:blipFill>
        <p:spPr>
          <a:xfrm>
            <a:off x="743762" y="1750826"/>
            <a:ext cx="10338766" cy="5107175"/>
          </a:xfrm>
          <a:prstGeom prst="rect">
            <a:avLst/>
          </a:prstGeom>
        </p:spPr>
      </p:pic>
      <p:sp>
        <p:nvSpPr>
          <p:cNvPr id="2" name="Oval 1">
            <a:extLst>
              <a:ext uri="{FF2B5EF4-FFF2-40B4-BE49-F238E27FC236}">
                <a16:creationId xmlns:a16="http://schemas.microsoft.com/office/drawing/2014/main" id="{42A560FB-FE3B-B645-9212-D13AD5EDF3CD}"/>
              </a:ext>
            </a:extLst>
          </p:cNvPr>
          <p:cNvSpPr/>
          <p:nvPr/>
        </p:nvSpPr>
        <p:spPr>
          <a:xfrm>
            <a:off x="1663485" y="4207308"/>
            <a:ext cx="1022888" cy="283085"/>
          </a:xfrm>
          <a:prstGeom prst="ellipse">
            <a:avLst/>
          </a:prstGeom>
          <a:noFill/>
          <a:ln w="19050">
            <a:solidFill>
              <a:srgbClr val="FF0000"/>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9538979-5EFA-5F41-AB85-4C5272A3C9F6}"/>
              </a:ext>
            </a:extLst>
          </p:cNvPr>
          <p:cNvSpPr/>
          <p:nvPr/>
        </p:nvSpPr>
        <p:spPr>
          <a:xfrm>
            <a:off x="4277531" y="4525505"/>
            <a:ext cx="635431" cy="247973"/>
          </a:xfrm>
          <a:prstGeom prst="ellipse">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C4DC5C1-F017-D24F-805A-FF95C4523CBB}"/>
              </a:ext>
            </a:extLst>
          </p:cNvPr>
          <p:cNvSpPr/>
          <p:nvPr/>
        </p:nvSpPr>
        <p:spPr>
          <a:xfrm>
            <a:off x="2106246" y="5908431"/>
            <a:ext cx="711200" cy="183661"/>
          </a:xfrm>
          <a:prstGeom prst="ellipse">
            <a:avLst/>
          </a:prstGeom>
          <a:noFill/>
          <a:ln w="19050">
            <a:solidFill>
              <a:srgbClr val="B9B86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36F7EDD-E529-AD46-979E-5D64FA6B7F43}"/>
              </a:ext>
            </a:extLst>
          </p:cNvPr>
          <p:cNvSpPr/>
          <p:nvPr/>
        </p:nvSpPr>
        <p:spPr>
          <a:xfrm>
            <a:off x="2576015" y="2111991"/>
            <a:ext cx="982639" cy="177421"/>
          </a:xfrm>
          <a:prstGeom prst="ellipse">
            <a:avLst/>
          </a:prstGeom>
          <a:noFill/>
          <a:ln w="19050">
            <a:solidFill>
              <a:srgbClr val="4DC3E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348255A-10AD-7B40-9027-8F085D4D90AB}"/>
              </a:ext>
            </a:extLst>
          </p:cNvPr>
          <p:cNvGraphicFramePr>
            <a:graphicFrameLocks noGrp="1"/>
          </p:cNvGraphicFramePr>
          <p:nvPr>
            <p:extLst>
              <p:ext uri="{D42A27DB-BD31-4B8C-83A1-F6EECF244321}">
                <p14:modId xmlns:p14="http://schemas.microsoft.com/office/powerpoint/2010/main" val="1859438635"/>
              </p:ext>
            </p:extLst>
          </p:nvPr>
        </p:nvGraphicFramePr>
        <p:xfrm>
          <a:off x="6352794" y="1780031"/>
          <a:ext cx="4200042" cy="853440"/>
        </p:xfrm>
        <a:graphic>
          <a:graphicData uri="http://schemas.openxmlformats.org/drawingml/2006/table">
            <a:tbl>
              <a:tblPr bandRow="1">
                <a:tableStyleId>{073A0DAA-6AF3-43AB-8588-CEC1D06C72B9}</a:tableStyleId>
              </a:tblPr>
              <a:tblGrid>
                <a:gridCol w="2100021">
                  <a:extLst>
                    <a:ext uri="{9D8B030D-6E8A-4147-A177-3AD203B41FA5}">
                      <a16:colId xmlns:a16="http://schemas.microsoft.com/office/drawing/2014/main" val="2284556810"/>
                    </a:ext>
                  </a:extLst>
                </a:gridCol>
                <a:gridCol w="2100021">
                  <a:extLst>
                    <a:ext uri="{9D8B030D-6E8A-4147-A177-3AD203B41FA5}">
                      <a16:colId xmlns:a16="http://schemas.microsoft.com/office/drawing/2014/main" val="161995273"/>
                    </a:ext>
                  </a:extLst>
                </a:gridCol>
              </a:tblGrid>
              <a:tr h="191280">
                <a:tc>
                  <a:txBody>
                    <a:bodyPr/>
                    <a:lstStyle/>
                    <a:p>
                      <a:r>
                        <a:rPr lang="en-US" sz="800" dirty="0"/>
                        <a:t>Smells Like Teen Spirit (Nirvana)</a:t>
                      </a:r>
                    </a:p>
                  </a:txBody>
                  <a:tcPr/>
                </a:tc>
                <a:tc>
                  <a:txBody>
                    <a:bodyPr/>
                    <a:lstStyle/>
                    <a:p>
                      <a:r>
                        <a:rPr lang="en-US" sz="800" dirty="0"/>
                        <a:t>Survive Sunrise (ASG)</a:t>
                      </a:r>
                    </a:p>
                  </a:txBody>
                  <a:tcPr/>
                </a:tc>
                <a:extLst>
                  <a:ext uri="{0D108BD9-81ED-4DB2-BD59-A6C34878D82A}">
                    <a16:rowId xmlns:a16="http://schemas.microsoft.com/office/drawing/2014/main" val="4166983279"/>
                  </a:ext>
                </a:extLst>
              </a:tr>
              <a:tr h="191280">
                <a:tc>
                  <a:txBody>
                    <a:bodyPr/>
                    <a:lstStyle/>
                    <a:p>
                      <a:r>
                        <a:rPr lang="en-US" sz="800" dirty="0"/>
                        <a:t>Something Just Like This (Coldplay)</a:t>
                      </a:r>
                    </a:p>
                  </a:txBody>
                  <a:tcPr/>
                </a:tc>
                <a:tc>
                  <a:txBody>
                    <a:bodyPr/>
                    <a:lstStyle/>
                    <a:p>
                      <a:r>
                        <a:rPr lang="en-US" sz="800" dirty="0"/>
                        <a:t>Strangers (Seven Lions)</a:t>
                      </a:r>
                    </a:p>
                  </a:txBody>
                  <a:tcPr/>
                </a:tc>
                <a:extLst>
                  <a:ext uri="{0D108BD9-81ED-4DB2-BD59-A6C34878D82A}">
                    <a16:rowId xmlns:a16="http://schemas.microsoft.com/office/drawing/2014/main" val="3551371306"/>
                  </a:ext>
                </a:extLst>
              </a:tr>
              <a:tr h="191280">
                <a:tc>
                  <a:txBody>
                    <a:bodyPr/>
                    <a:lstStyle/>
                    <a:p>
                      <a:r>
                        <a:rPr lang="en-US" sz="800" dirty="0"/>
                        <a:t>All We Know (The Chainsmokers)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Drunk Me (Mitchell Tenpenny)</a:t>
                      </a:r>
                    </a:p>
                  </a:txBody>
                  <a:tcPr/>
                </a:tc>
                <a:extLst>
                  <a:ext uri="{0D108BD9-81ED-4DB2-BD59-A6C34878D82A}">
                    <a16:rowId xmlns:a16="http://schemas.microsoft.com/office/drawing/2014/main" val="4028386041"/>
                  </a:ext>
                </a:extLst>
              </a:tr>
              <a:tr h="191280">
                <a:tc>
                  <a:txBody>
                    <a:bodyPr/>
                    <a:lstStyle/>
                    <a:p>
                      <a:r>
                        <a:rPr lang="en-US" sz="800" dirty="0"/>
                        <a:t>That’s What I Like (Bruno Mars)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All Night (Big </a:t>
                      </a:r>
                      <a:r>
                        <a:rPr lang="en-US" sz="800" dirty="0" err="1"/>
                        <a:t>Boi</a:t>
                      </a:r>
                      <a:r>
                        <a:rPr lang="en-US" sz="800" dirty="0"/>
                        <a:t>)</a:t>
                      </a:r>
                    </a:p>
                  </a:txBody>
                  <a:tcPr/>
                </a:tc>
                <a:extLst>
                  <a:ext uri="{0D108BD9-81ED-4DB2-BD59-A6C34878D82A}">
                    <a16:rowId xmlns:a16="http://schemas.microsoft.com/office/drawing/2014/main" val="1126702669"/>
                  </a:ext>
                </a:extLst>
              </a:tr>
            </a:tbl>
          </a:graphicData>
        </a:graphic>
      </p:graphicFrame>
      <p:cxnSp>
        <p:nvCxnSpPr>
          <p:cNvPr id="11" name="Straight Arrow Connector 10">
            <a:extLst>
              <a:ext uri="{FF2B5EF4-FFF2-40B4-BE49-F238E27FC236}">
                <a16:creationId xmlns:a16="http://schemas.microsoft.com/office/drawing/2014/main" id="{04AF4810-FA8B-5D49-BB17-BD76149ED1B3}"/>
              </a:ext>
            </a:extLst>
          </p:cNvPr>
          <p:cNvCxnSpPr>
            <a:cxnSpLocks/>
          </p:cNvCxnSpPr>
          <p:nvPr/>
        </p:nvCxnSpPr>
        <p:spPr>
          <a:xfrm>
            <a:off x="7315200" y="3645725"/>
            <a:ext cx="629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1284FE-B206-DE43-A128-0AAADCDD6EC6}"/>
              </a:ext>
            </a:extLst>
          </p:cNvPr>
          <p:cNvCxnSpPr>
            <a:cxnSpLocks/>
          </p:cNvCxnSpPr>
          <p:nvPr/>
        </p:nvCxnSpPr>
        <p:spPr>
          <a:xfrm flipH="1">
            <a:off x="6685808" y="3645725"/>
            <a:ext cx="6293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9B5F758-8F2C-384D-895C-448B1B4F3F91}"/>
              </a:ext>
            </a:extLst>
          </p:cNvPr>
          <p:cNvCxnSpPr>
            <a:cxnSpLocks/>
          </p:cNvCxnSpPr>
          <p:nvPr/>
        </p:nvCxnSpPr>
        <p:spPr>
          <a:xfrm flipH="1" flipV="1">
            <a:off x="7000504" y="3225120"/>
            <a:ext cx="332511" cy="405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8A8D9D1-A2B3-C740-B31F-CC35DCE7C43B}"/>
              </a:ext>
            </a:extLst>
          </p:cNvPr>
          <p:cNvCxnSpPr>
            <a:cxnSpLocks/>
          </p:cNvCxnSpPr>
          <p:nvPr/>
        </p:nvCxnSpPr>
        <p:spPr>
          <a:xfrm>
            <a:off x="7333014" y="3645725"/>
            <a:ext cx="331946" cy="383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646C992-689A-6349-B3C9-04159B0BF4D8}"/>
              </a:ext>
            </a:extLst>
          </p:cNvPr>
          <p:cNvSpPr txBox="1"/>
          <p:nvPr/>
        </p:nvSpPr>
        <p:spPr>
          <a:xfrm>
            <a:off x="7944592" y="3524332"/>
            <a:ext cx="514885" cy="261610"/>
          </a:xfrm>
          <a:prstGeom prst="rect">
            <a:avLst/>
          </a:prstGeom>
          <a:noFill/>
        </p:spPr>
        <p:txBody>
          <a:bodyPr wrap="none" rtlCol="0">
            <a:spAutoFit/>
          </a:bodyPr>
          <a:lstStyle/>
          <a:p>
            <a:r>
              <a:rPr lang="en-US" sz="1100" dirty="0"/>
              <a:t>Calm</a:t>
            </a:r>
          </a:p>
        </p:txBody>
      </p:sp>
      <p:sp>
        <p:nvSpPr>
          <p:cNvPr id="26" name="TextBox 25">
            <a:extLst>
              <a:ext uri="{FF2B5EF4-FFF2-40B4-BE49-F238E27FC236}">
                <a16:creationId xmlns:a16="http://schemas.microsoft.com/office/drawing/2014/main" id="{52E653C4-ACEC-114E-A4ED-0167D5375F23}"/>
              </a:ext>
            </a:extLst>
          </p:cNvPr>
          <p:cNvSpPr txBox="1"/>
          <p:nvPr/>
        </p:nvSpPr>
        <p:spPr>
          <a:xfrm>
            <a:off x="5941845" y="3524332"/>
            <a:ext cx="780983" cy="261610"/>
          </a:xfrm>
          <a:prstGeom prst="rect">
            <a:avLst/>
          </a:prstGeom>
          <a:noFill/>
        </p:spPr>
        <p:txBody>
          <a:bodyPr wrap="none" rtlCol="0">
            <a:spAutoFit/>
          </a:bodyPr>
          <a:lstStyle/>
          <a:p>
            <a:r>
              <a:rPr lang="en-US" sz="1100" dirty="0"/>
              <a:t>Energetic</a:t>
            </a:r>
          </a:p>
        </p:txBody>
      </p:sp>
      <p:sp>
        <p:nvSpPr>
          <p:cNvPr id="27" name="TextBox 26">
            <a:extLst>
              <a:ext uri="{FF2B5EF4-FFF2-40B4-BE49-F238E27FC236}">
                <a16:creationId xmlns:a16="http://schemas.microsoft.com/office/drawing/2014/main" id="{FD3E0E6E-A11F-C04B-A94C-36696DA8653C}"/>
              </a:ext>
            </a:extLst>
          </p:cNvPr>
          <p:cNvSpPr txBox="1"/>
          <p:nvPr/>
        </p:nvSpPr>
        <p:spPr>
          <a:xfrm>
            <a:off x="6607341" y="3002961"/>
            <a:ext cx="482824" cy="261610"/>
          </a:xfrm>
          <a:prstGeom prst="rect">
            <a:avLst/>
          </a:prstGeom>
          <a:noFill/>
        </p:spPr>
        <p:txBody>
          <a:bodyPr wrap="none" rtlCol="0">
            <a:spAutoFit/>
          </a:bodyPr>
          <a:lstStyle/>
          <a:p>
            <a:r>
              <a:rPr lang="en-US" sz="1100" dirty="0"/>
              <a:t>Dark</a:t>
            </a:r>
          </a:p>
        </p:txBody>
      </p:sp>
      <p:sp>
        <p:nvSpPr>
          <p:cNvPr id="28" name="TextBox 27">
            <a:extLst>
              <a:ext uri="{FF2B5EF4-FFF2-40B4-BE49-F238E27FC236}">
                <a16:creationId xmlns:a16="http://schemas.microsoft.com/office/drawing/2014/main" id="{07221375-7B10-1A46-A842-E11D9E49B69C}"/>
              </a:ext>
            </a:extLst>
          </p:cNvPr>
          <p:cNvSpPr txBox="1"/>
          <p:nvPr/>
        </p:nvSpPr>
        <p:spPr>
          <a:xfrm>
            <a:off x="7653646" y="4066331"/>
            <a:ext cx="679994" cy="261610"/>
          </a:xfrm>
          <a:prstGeom prst="rect">
            <a:avLst/>
          </a:prstGeom>
          <a:noFill/>
        </p:spPr>
        <p:txBody>
          <a:bodyPr wrap="none" rtlCol="0">
            <a:spAutoFit/>
          </a:bodyPr>
          <a:lstStyle/>
          <a:p>
            <a:r>
              <a:rPr lang="en-US" sz="1100" dirty="0"/>
              <a:t>Positive</a:t>
            </a:r>
          </a:p>
        </p:txBody>
      </p:sp>
    </p:spTree>
    <p:extLst>
      <p:ext uri="{BB962C8B-B14F-4D97-AF65-F5344CB8AC3E}">
        <p14:creationId xmlns:p14="http://schemas.microsoft.com/office/powerpoint/2010/main" val="35737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Grid Based Music Interface for playing songs which sound similar.</a:t>
            </a:r>
          </a:p>
          <a:p>
            <a:r>
              <a:rPr lang="en-US" dirty="0"/>
              <a:t>Integration with Spotify and other Music Applications. </a:t>
            </a:r>
          </a:p>
          <a:p>
            <a:r>
              <a:rPr lang="en-US" dirty="0"/>
              <a:t>Incorporating additional features to scale up the model for efficient clustering of songs.</a:t>
            </a:r>
          </a:p>
          <a:p>
            <a:r>
              <a:rPr lang="en-US" dirty="0"/>
              <a:t>Labeling the cluster based on characteristics.</a:t>
            </a:r>
          </a:p>
          <a:p>
            <a:r>
              <a:rPr lang="en-US" dirty="0"/>
              <a:t>Creating a Similarity Index between two songs : Quantitative representation of how close a song is to another song based on these features. Can modify the radius of Similarity. </a:t>
            </a:r>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Applications and Future Scope</a:t>
            </a:r>
          </a:p>
        </p:txBody>
      </p:sp>
    </p:spTree>
    <p:extLst>
      <p:ext uri="{BB962C8B-B14F-4D97-AF65-F5344CB8AC3E}">
        <p14:creationId xmlns:p14="http://schemas.microsoft.com/office/powerpoint/2010/main" val="59850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pPr algn="just"/>
            <a:r>
              <a:rPr lang="en-US" dirty="0"/>
              <a:t>Extract the quantitative nuances of a song. </a:t>
            </a:r>
          </a:p>
          <a:p>
            <a:pPr algn="just"/>
            <a:r>
              <a:rPr lang="en-US" dirty="0"/>
              <a:t>Can we group them together based on the data? </a:t>
            </a:r>
          </a:p>
          <a:p>
            <a:pPr algn="just"/>
            <a:r>
              <a:rPr lang="en-US" dirty="0"/>
              <a:t>Clustering based on similarity of songs (Audio Features) and not just on Genres.  </a:t>
            </a:r>
          </a:p>
          <a:p>
            <a:pPr algn="just"/>
            <a:r>
              <a:rPr lang="en-US" dirty="0"/>
              <a:t>Build a Recommendation system that would pick songs from these clusters : Such songs would have similar harmonics/characteristics.</a:t>
            </a:r>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775228212"/>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just"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Description</a:t>
                      </a:r>
                      <a:endParaRPr lang="en-US" sz="1200" b="1"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just"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Artist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just" fontAlgn="b"/>
                      <a:r>
                        <a:rPr lang="en-US" sz="1200" u="none" strike="noStrike" dirty="0">
                          <a:effectLst/>
                        </a:rPr>
                        <a:t>album</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Album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just"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Track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just"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Manually Tagged</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Genre of playlist</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just"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just" fontAlgn="b"/>
                      <a:r>
                        <a:rPr lang="en-US" sz="1200" u="none" strike="noStrike" dirty="0" err="1">
                          <a:effectLst/>
                        </a:rPr>
                        <a:t>danceability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just"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just"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just"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013367931"/>
              </p:ext>
            </p:extLst>
          </p:nvPr>
        </p:nvGraphicFramePr>
        <p:xfrm>
          <a:off x="566928" y="1856553"/>
          <a:ext cx="10515600" cy="4479592"/>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211148">
                <a:tc>
                  <a:txBody>
                    <a:bodyPr/>
                    <a:lstStyle/>
                    <a:p>
                      <a:pPr algn="just" fontAlgn="b"/>
                      <a:r>
                        <a:rPr lang="en-US" sz="1200" u="none" strike="noStrike" dirty="0">
                          <a:effectLst/>
                        </a:rPr>
                        <a:t>Feature</a:t>
                      </a:r>
                      <a:endParaRPr lang="en-US" sz="1200" b="1"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416670">
                <a:tc>
                  <a:txBody>
                    <a:bodyPr/>
                    <a:lstStyle/>
                    <a:p>
                      <a:pPr algn="just"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89927">
                <a:tc>
                  <a:txBody>
                    <a:bodyPr/>
                    <a:lstStyle/>
                    <a:p>
                      <a:pPr algn="just"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416670">
                <a:tc>
                  <a:txBody>
                    <a:bodyPr/>
                    <a:lstStyle/>
                    <a:p>
                      <a:pPr algn="just"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1033236">
                <a:tc>
                  <a:txBody>
                    <a:bodyPr/>
                    <a:lstStyle/>
                    <a:p>
                      <a:pPr algn="just"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61931">
                <a:tc>
                  <a:txBody>
                    <a:bodyPr/>
                    <a:lstStyle/>
                    <a:p>
                      <a:pPr algn="just"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416670">
                <a:tc>
                  <a:txBody>
                    <a:bodyPr/>
                    <a:lstStyle/>
                    <a:p>
                      <a:pPr algn="just"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622192">
                <a:tc>
                  <a:txBody>
                    <a:bodyPr/>
                    <a:lstStyle/>
                    <a:p>
                      <a:pPr algn="just"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211148">
                <a:tc>
                  <a:txBody>
                    <a:bodyPr/>
                    <a:lstStyle/>
                    <a:p>
                      <a:pPr algn="just"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Mood of a song</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2" name="Picture 1">
            <a:extLst>
              <a:ext uri="{FF2B5EF4-FFF2-40B4-BE49-F238E27FC236}">
                <a16:creationId xmlns:a16="http://schemas.microsoft.com/office/drawing/2014/main" id="{6F94825A-8A67-0A49-BCC9-13EB22E91558}"/>
              </a:ext>
            </a:extLst>
          </p:cNvPr>
          <p:cNvPicPr>
            <a:picLocks noChangeAspect="1"/>
          </p:cNvPicPr>
          <p:nvPr/>
        </p:nvPicPr>
        <p:blipFill>
          <a:blip r:embed="rId2"/>
          <a:stretch>
            <a:fillRect/>
          </a:stretch>
        </p:blipFill>
        <p:spPr>
          <a:xfrm>
            <a:off x="357188" y="1633472"/>
            <a:ext cx="5584066" cy="5097157"/>
          </a:xfrm>
          <a:prstGeom prst="rect">
            <a:avLst/>
          </a:prstGeom>
        </p:spPr>
      </p:pic>
      <p:pic>
        <p:nvPicPr>
          <p:cNvPr id="6" name="Picture 5">
            <a:extLst>
              <a:ext uri="{FF2B5EF4-FFF2-40B4-BE49-F238E27FC236}">
                <a16:creationId xmlns:a16="http://schemas.microsoft.com/office/drawing/2014/main" id="{7D58092C-C736-3B4B-A0C4-D446ECBE7F9C}"/>
              </a:ext>
            </a:extLst>
          </p:cNvPr>
          <p:cNvPicPr>
            <a:picLocks noChangeAspect="1"/>
          </p:cNvPicPr>
          <p:nvPr/>
        </p:nvPicPr>
        <p:blipFill>
          <a:blip r:embed="rId3"/>
          <a:stretch>
            <a:fillRect/>
          </a:stretch>
        </p:blipFill>
        <p:spPr>
          <a:xfrm>
            <a:off x="5941254" y="1633472"/>
            <a:ext cx="5424171" cy="5097157"/>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5580</TotalTime>
  <Words>1108</Words>
  <Application>Microsoft Macintosh PowerPoint</Application>
  <PresentationFormat>Widescreen</PresentationFormat>
  <Paragraphs>173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Appetizer for Rock Enthusiasts! </vt:lpstr>
      <vt:lpstr>Data distribution by genres</vt:lpstr>
      <vt:lpstr>Feature Characteristics by Genre</vt:lpstr>
      <vt:lpstr>Feature Characteristics by Genre</vt:lpstr>
      <vt:lpstr>Feature Characteristics by Genre</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Hierarchical Clustering (By Mood)</vt:lpstr>
      <vt:lpstr>Hierarchical Clustering (By track)</vt:lpstr>
      <vt:lpstr>Hierarchical Clustering (By track)</vt:lpstr>
      <vt:lpstr>Applications and Future Scope</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319</cp:revision>
  <cp:lastPrinted>2018-05-04T13:51:40Z</cp:lastPrinted>
  <dcterms:created xsi:type="dcterms:W3CDTF">2016-06-28T14:05:07Z</dcterms:created>
  <dcterms:modified xsi:type="dcterms:W3CDTF">2018-05-04T13:55:11Z</dcterms:modified>
  <cp:category/>
</cp:coreProperties>
</file>